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  <p:sldId id="26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27</a:t>
            </a:r>
          </a:p>
          <a:p>
            <a:r>
              <a:rPr lang="en-US" b="1" cap="small" dirty="0"/>
              <a:t>Calculating Payroll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27.3 Hypothetical Payroll System</a:t>
            </a:r>
            <a:br>
              <a:rPr lang="en-US" b="1" dirty="0"/>
            </a:br>
            <a:r>
              <a:rPr lang="en-US" b="1" dirty="0" smtClean="0"/>
              <a:t>(right side of table)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088647"/>
              </p:ext>
            </p:extLst>
          </p:nvPr>
        </p:nvGraphicFramePr>
        <p:xfrm>
          <a:off x="838200" y="1369846"/>
          <a:ext cx="10477499" cy="53279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60758"/>
                <a:gridCol w="1345471"/>
                <a:gridCol w="1774877"/>
                <a:gridCol w="1717623"/>
                <a:gridCol w="1832131"/>
                <a:gridCol w="1946639"/>
              </a:tblGrid>
              <a:tr h="238125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Estimating pay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Pay periods before step increase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Pay periods after step increase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Current periodic pay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Future periodic pay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Wage &amp; Salary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Longevity pay at year 10, 15, 20, 25, 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$9,924.43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$9,924.43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$119,093.16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$6,943.25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$7,116.83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$85,228.40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$3,378.88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$3,378.88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$40,546.58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$5,511.78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$67,794.84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$5,377.34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$5,511.78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$64,662.54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$5,790.81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$69,489.72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$7,294.75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$7,294.75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$87,537.02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$3,296.47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$3,378.88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$39,804.88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$5,511.78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$66,830.28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$5,790.81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$68,501.04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$5,790.81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$68,218.56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$7,116.83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$7,294.75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$86,113.66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$5,246.19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$5,377.34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$64,528.10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$5,511.78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$5,649.57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$66,554.69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$5,377.34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$5,511.78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$64,931.41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$0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71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i="1"/>
              <a:t>=IF(M&gt;5,M-6,M+6)</a:t>
            </a:r>
          </a:p>
        </p:txBody>
      </p:sp>
    </p:spTree>
    <p:extLst>
      <p:ext uri="{BB962C8B-B14F-4D97-AF65-F5344CB8AC3E}">
        <p14:creationId xmlns:p14="http://schemas.microsoft.com/office/powerpoint/2010/main" val="778292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i="1" dirty="0"/>
              <a:t>=OR(H3=10,H3=15,H3=20,H3=25,H3=30)*Q$40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83093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27.4 Performance </a:t>
            </a:r>
            <a:r>
              <a:rPr lang="en-US" dirty="0" smtClean="0"/>
              <a:t>Pay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406916"/>
              </p:ext>
            </p:extLst>
          </p:nvPr>
        </p:nvGraphicFramePr>
        <p:xfrm>
          <a:off x="4434215" y="3624433"/>
          <a:ext cx="5185774" cy="147218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140275"/>
                <a:gridCol w="2045499"/>
              </a:tblGrid>
              <a:tr h="171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 $ 1,059,835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Performance Factor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0.50%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 $ 5,299 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343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27.5 Expected </a:t>
            </a:r>
            <a:r>
              <a:rPr lang="en-US" b="1" dirty="0" smtClean="0"/>
              <a:t>Pay (left side of table)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56220"/>
              </p:ext>
            </p:extLst>
          </p:nvPr>
        </p:nvGraphicFramePr>
        <p:xfrm>
          <a:off x="413361" y="1309570"/>
          <a:ext cx="10940439" cy="539800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79210"/>
                <a:gridCol w="1337660"/>
                <a:gridCol w="1337660"/>
                <a:gridCol w="1337660"/>
                <a:gridCol w="1337660"/>
                <a:gridCol w="951562"/>
                <a:gridCol w="688085"/>
                <a:gridCol w="1337660"/>
                <a:gridCol w="1233282"/>
              </a:tblGrid>
              <a:tr h="1957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Overtime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529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Employee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Rate Before Step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Rate After Step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Hours Before Step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Hours After Step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Current Step PT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New Step OT 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Expected Pay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$85.88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$85.88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$124,093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Delrico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$60.09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$61.59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$85,228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Shaft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$29.24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$29.24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$40,547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Vacant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$47.70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$67,795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Mayes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$46.53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$47.70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$9,307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$9,307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$73,969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Othman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$50.11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$79,268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Bierns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$63.13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$63.13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$87,537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Thorndike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$28.53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$29.24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$39,805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Hagar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$47.70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$9,540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$9,540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$76,370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Kaplan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$50.11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$78,279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Takei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$50.11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$9,778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$77,997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Perez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$61.59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$63.13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$86,114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Mead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$45.40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$46.53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$9,080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$9,080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$73,608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Wolff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$47.70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$48.89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$9,540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$9,540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$76,094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Wilson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$46.53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$47.70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$9,307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$9,307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$74,238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Performance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$5,299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Assumptions: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173.3333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  <a:tr h="172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Hours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OT Rate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$1,146,242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381" marR="56381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334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27.5 Expected </a:t>
            </a:r>
            <a:r>
              <a:rPr lang="en-US" b="1" dirty="0" smtClean="0"/>
              <a:t>Pay (right side of table)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29341"/>
              </p:ext>
            </p:extLst>
          </p:nvPr>
        </p:nvGraphicFramePr>
        <p:xfrm>
          <a:off x="626302" y="1449845"/>
          <a:ext cx="10247297" cy="511718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52232"/>
                <a:gridCol w="1029444"/>
                <a:gridCol w="1272826"/>
                <a:gridCol w="1188410"/>
                <a:gridCol w="1212529"/>
                <a:gridCol w="1382459"/>
                <a:gridCol w="1480031"/>
                <a:gridCol w="1529366"/>
              </a:tblGrid>
              <a:tr h="181153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Benefits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3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Social Security Wage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FICA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Health insurance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Medicare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Other Legally Required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Retirement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Unspecified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Benefits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$119,923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$7,435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$1,799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$683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$6,205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$26,298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$85,228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$5,284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$1,236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$469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$4,261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$21,271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$40,547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$2,514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$2,027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$162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$15,194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$67,795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$4,203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$3,390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$271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$18,900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$73,969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$4,586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$1,073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$3,698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$296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$19,740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$79,268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$4,915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$1,149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$3,963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$20,460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$87,537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$5,427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$1,269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$4,377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$350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$21,585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$39,805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$2,468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$1,990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$159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$15,093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$76,370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$4,735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$1,107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$3,818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$20,066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$78,279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$4,853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$1,135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$431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$3,914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$20,326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$77,997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$4,836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$1,131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$3,900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$20,288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$86,114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$5,339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$1,249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$4,306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$344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$21,391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$73,608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$4,564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$1,067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$19,691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$76,094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$4,718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$1,103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$3,805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$20,029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$74,238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$4,603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$1,076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$3,712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$19,776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$5,299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$265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$119,923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6.20%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$9,680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$70,808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$145,200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$16,621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$6,304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$57,312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$4,585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$300,830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pay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$ 1,447,072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Filled rate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Estimated payroll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$ 1,348,456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Retention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0.974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  <a:tr h="159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gridSpan="3"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Estimated payroll after retention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$ 1,313,340 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172" marR="52172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510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=6,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&lt;16),23,2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IF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&gt;5,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6,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+6))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an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&lt;16))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813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Bi-Weekly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/>
              <a:t>=IF (AND (M</a:t>
            </a:r>
            <a:r>
              <a:rPr lang="en-US" i="1" baseline="-25000"/>
              <a:t>an</a:t>
            </a:r>
            <a:r>
              <a:rPr lang="en-US" i="1"/>
              <a:t> = 6, D</a:t>
            </a:r>
            <a:r>
              <a:rPr lang="en-US" i="1" baseline="-25000"/>
              <a:t>an</a:t>
            </a:r>
            <a:r>
              <a:rPr lang="en-US" i="1"/>
              <a:t> &gt; 24), Periods</a:t>
            </a:r>
            <a:r>
              <a:rPr lang="en-US" i="1" baseline="-25000"/>
              <a:t>total</a:t>
            </a:r>
            <a:r>
              <a:rPr lang="en-US" i="1"/>
              <a:t>, IF (M</a:t>
            </a:r>
            <a:r>
              <a:rPr lang="en-US" i="1" baseline="-25000"/>
              <a:t>an</a:t>
            </a:r>
            <a:r>
              <a:rPr lang="en-US" i="1"/>
              <a:t> &gt; 6, TRUNC ((DATE (Year</a:t>
            </a:r>
            <a:r>
              <a:rPr lang="en-US" i="1" baseline="-25000"/>
              <a:t>1</a:t>
            </a:r>
            <a:r>
              <a:rPr lang="en-US" i="1"/>
              <a:t>, M</a:t>
            </a:r>
            <a:r>
              <a:rPr lang="en-US" i="1" baseline="-25000"/>
              <a:t>an</a:t>
            </a:r>
            <a:r>
              <a:rPr lang="en-US" i="1"/>
              <a:t>, D</a:t>
            </a:r>
            <a:r>
              <a:rPr lang="en-US" i="1" baseline="-25000"/>
              <a:t>an</a:t>
            </a:r>
            <a:r>
              <a:rPr lang="en-US" i="1"/>
              <a:t>) –First</a:t>
            </a:r>
            <a:r>
              <a:rPr lang="en-US" i="1" baseline="-25000"/>
              <a:t>1</a:t>
            </a:r>
            <a:r>
              <a:rPr lang="en-US" i="1"/>
              <a:t>) / 7), TRUNC ((DATE (Year</a:t>
            </a:r>
            <a:r>
              <a:rPr lang="en-US" i="1" baseline="-25000"/>
              <a:t>2</a:t>
            </a:r>
            <a:r>
              <a:rPr lang="en-US" i="1"/>
              <a:t>, M</a:t>
            </a:r>
            <a:r>
              <a:rPr lang="en-US" i="1" baseline="-25000"/>
              <a:t>an</a:t>
            </a:r>
            <a:r>
              <a:rPr lang="en-US" i="1"/>
              <a:t>, D</a:t>
            </a:r>
            <a:r>
              <a:rPr lang="en-US" i="1" baseline="-25000"/>
              <a:t>an</a:t>
            </a:r>
            <a:r>
              <a:rPr lang="en-US" i="1"/>
              <a:t>) – First</a:t>
            </a:r>
            <a:r>
              <a:rPr lang="en-US" i="1" baseline="-25000"/>
              <a:t>2</a:t>
            </a:r>
            <a:r>
              <a:rPr lang="en-US" i="1"/>
              <a:t>) / 7)))</a:t>
            </a:r>
          </a:p>
        </p:txBody>
      </p:sp>
    </p:spTree>
    <p:extLst>
      <p:ext uri="{BB962C8B-B14F-4D97-AF65-F5344CB8AC3E}">
        <p14:creationId xmlns:p14="http://schemas.microsoft.com/office/powerpoint/2010/main" val="2719838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/>
              <a:t>=IF (AND (M</a:t>
            </a:r>
            <a:r>
              <a:rPr lang="en-US" i="1" baseline="-25000"/>
              <a:t>an</a:t>
            </a:r>
            <a:r>
              <a:rPr lang="en-US" i="1"/>
              <a:t> = 6, D</a:t>
            </a:r>
            <a:r>
              <a:rPr lang="en-US" i="1" baseline="-25000"/>
              <a:t>an</a:t>
            </a:r>
            <a:r>
              <a:rPr lang="en-US" i="1"/>
              <a:t> &gt; 24), Periods</a:t>
            </a:r>
            <a:r>
              <a:rPr lang="en-US" i="1" baseline="-25000"/>
              <a:t>total</a:t>
            </a:r>
            <a:r>
              <a:rPr lang="en-US" i="1"/>
              <a:t>, IF (M</a:t>
            </a:r>
            <a:r>
              <a:rPr lang="en-US" i="1" baseline="-25000"/>
              <a:t>an</a:t>
            </a:r>
            <a:r>
              <a:rPr lang="en-US" i="1"/>
              <a:t> &gt; 6, TRUNC ((DATE (Year</a:t>
            </a:r>
            <a:r>
              <a:rPr lang="en-US" i="1" baseline="-25000"/>
              <a:t>1</a:t>
            </a:r>
            <a:r>
              <a:rPr lang="en-US" i="1"/>
              <a:t>, M</a:t>
            </a:r>
            <a:r>
              <a:rPr lang="en-US" i="1" baseline="-25000"/>
              <a:t>an</a:t>
            </a:r>
            <a:r>
              <a:rPr lang="en-US" i="1"/>
              <a:t>, D</a:t>
            </a:r>
            <a:r>
              <a:rPr lang="en-US" i="1" baseline="-25000"/>
              <a:t>an</a:t>
            </a:r>
            <a:r>
              <a:rPr lang="en-US" i="1"/>
              <a:t>) –First</a:t>
            </a:r>
            <a:r>
              <a:rPr lang="en-US" i="1" baseline="-25000"/>
              <a:t>1</a:t>
            </a:r>
            <a:r>
              <a:rPr lang="en-US" i="1"/>
              <a:t>) / 7), TRUNC ((DATE (Year</a:t>
            </a:r>
            <a:r>
              <a:rPr lang="en-US" i="1" baseline="-25000"/>
              <a:t>2</a:t>
            </a:r>
            <a:r>
              <a:rPr lang="en-US" i="1"/>
              <a:t>, M</a:t>
            </a:r>
            <a:r>
              <a:rPr lang="en-US" i="1" baseline="-25000"/>
              <a:t>an</a:t>
            </a:r>
            <a:r>
              <a:rPr lang="en-US" i="1"/>
              <a:t>, D</a:t>
            </a:r>
            <a:r>
              <a:rPr lang="en-US" i="1" baseline="-25000"/>
              <a:t>an</a:t>
            </a:r>
            <a:r>
              <a:rPr lang="en-US" i="1"/>
              <a:t>) – First</a:t>
            </a:r>
            <a:r>
              <a:rPr lang="en-US" i="1" baseline="-25000"/>
              <a:t>2</a:t>
            </a:r>
            <a:r>
              <a:rPr lang="en-US" i="1"/>
              <a:t>) / 7)))</a:t>
            </a:r>
          </a:p>
        </p:txBody>
      </p:sp>
    </p:spTree>
    <p:extLst>
      <p:ext uri="{BB962C8B-B14F-4D97-AF65-F5344CB8AC3E}">
        <p14:creationId xmlns:p14="http://schemas.microsoft.com/office/powerpoint/2010/main" val="2771685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Vacancy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Vacancy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Weights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Positions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Periods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)−(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New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&amp; 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Intentional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Begin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Periods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76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elements of pay</a:t>
            </a:r>
          </a:p>
          <a:p>
            <a:pPr lvl="0"/>
            <a:r>
              <a:rPr lang="en-US" dirty="0"/>
              <a:t>Understand the elements of benefits</a:t>
            </a:r>
          </a:p>
          <a:p>
            <a:pPr lvl="0"/>
            <a:r>
              <a:rPr lang="en-US" dirty="0"/>
              <a:t>Estimate the future-year pay for an employee</a:t>
            </a:r>
          </a:p>
          <a:p>
            <a:pPr lvl="0"/>
            <a:r>
              <a:rPr lang="en-US" dirty="0"/>
              <a:t>Use a simulation to estimate pay for work unit or agency</a:t>
            </a:r>
          </a:p>
          <a:p>
            <a:pPr lvl="0"/>
            <a:r>
              <a:rPr lang="en-US" dirty="0"/>
              <a:t>Estimate turnover</a:t>
            </a:r>
          </a:p>
          <a:p>
            <a:pPr lvl="0"/>
            <a:r>
              <a:rPr lang="en-US" dirty="0"/>
              <a:t>Estimate vacancy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376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i="1" dirty="0"/>
              <a:t>Filled=1-Vacancy</a:t>
            </a:r>
          </a:p>
        </p:txBody>
      </p:sp>
    </p:spTree>
    <p:extLst>
      <p:ext uri="{BB962C8B-B14F-4D97-AF65-F5344CB8AC3E}">
        <p14:creationId xmlns:p14="http://schemas.microsoft.com/office/powerpoint/2010/main" val="929757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27.6 Weighted Vacancy </a:t>
            </a:r>
            <a:r>
              <a:rPr lang="en-US" dirty="0" smtClean="0"/>
              <a:t>Rate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7803392"/>
              </p:ext>
            </p:extLst>
          </p:nvPr>
        </p:nvGraphicFramePr>
        <p:xfrm>
          <a:off x="1114817" y="1690688"/>
          <a:ext cx="9801884" cy="452170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67840"/>
                <a:gridCol w="826728"/>
                <a:gridCol w="1343994"/>
                <a:gridCol w="885032"/>
                <a:gridCol w="892508"/>
                <a:gridCol w="909699"/>
                <a:gridCol w="826728"/>
                <a:gridCol w="882043"/>
                <a:gridCol w="702644"/>
                <a:gridCol w="710119"/>
                <a:gridCol w="954549"/>
              </a:tblGrid>
              <a:tr h="185522">
                <a:tc gridSpan="1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Weighted Vacancy Rate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65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Employee No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Hired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Position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Separated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Beginning of Period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Filled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End of Period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Cost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Weight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Pay Periods Vacant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Periods * Weights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9/15/2005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Supervisor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12,533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1.574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7/22/2013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Team Leader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8,486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1.066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3/1/2009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Office Assistant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4,645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0.583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4/1/2008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3/15/2014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7/1/2013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6/30/2014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7,101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0.892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6.241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5/16/2014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7,809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0.981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185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6/13/2012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11/1/2013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7/1/2013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6/30/2014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8,157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8.194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5/7/1999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Team Leader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9,094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1.142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3/24/2004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Office Assistant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4,575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0.574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1855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1/11/2006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5/1/2013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7/1/2013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12/12/2013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6/30/2014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8,043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10.099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1/14/2002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8,224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3/1/1999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8,197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1.029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2/5/2001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Team Leader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8,967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1.126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6/17/2003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7,775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3/1/1999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8,017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1.007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45137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3/15/1997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Technician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7,841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Total Pay Periods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7,964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24.533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Vacant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6.8%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  <a:tr h="2023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Filled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93.2%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996" marR="65996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670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>
                          <a:latin typeface="Cambria Math" panose="02040503050406030204" pitchFamily="18" charset="0"/>
                        </a:rPr>
                        <m:t>Retention</m:t>
                      </m:r>
                      <m:r>
                        <a:rPr lang="en-US" sz="4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$</m:t>
                              </m:r>
                              <m:r>
                                <m:rPr>
                                  <m:sty m:val="p"/>
                                </m:rPr>
                                <a:rPr lang="en-US" sz="4000" i="1">
                                  <a:latin typeface="Cambria Math" panose="02040503050406030204" pitchFamily="18" charset="0"/>
                                </a:rPr>
                                <m:t>Total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4000" i="1">
                                  <a:latin typeface="Cambria Math" panose="02040503050406030204" pitchFamily="18" charset="0"/>
                                </a:rPr>
                                <m:t>new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$</m:t>
                              </m:r>
                              <m:r>
                                <m:rPr>
                                  <m:sty m:val="p"/>
                                </m:rPr>
                                <a:rPr lang="en-US" sz="4000" i="1">
                                  <a:latin typeface="Cambria Math" panose="02040503050406030204" pitchFamily="18" charset="0"/>
                                </a:rPr>
                                <m:t>Total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4000" i="1">
                                  <a:latin typeface="Cambria Math" panose="02040503050406030204" pitchFamily="18" charset="0"/>
                                </a:rPr>
                                <m:t>original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40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074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i="1"/>
              <a:t>Turnover= 1-Retention</a:t>
            </a:r>
          </a:p>
        </p:txBody>
      </p:sp>
    </p:spTree>
    <p:extLst>
      <p:ext uri="{BB962C8B-B14F-4D97-AF65-F5344CB8AC3E}">
        <p14:creationId xmlns:p14="http://schemas.microsoft.com/office/powerpoint/2010/main" val="944356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Table 27.7 Calculation of Retention and </a:t>
            </a:r>
            <a:r>
              <a:rPr lang="en-US" sz="4000" dirty="0" smtClean="0"/>
              <a:t>Turnover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382436"/>
              </p:ext>
            </p:extLst>
          </p:nvPr>
        </p:nvGraphicFramePr>
        <p:xfrm>
          <a:off x="1565753" y="1863122"/>
          <a:ext cx="8943585" cy="473202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67982"/>
                <a:gridCol w="1159581"/>
                <a:gridCol w="1159581"/>
                <a:gridCol w="1825726"/>
                <a:gridCol w="1504989"/>
                <a:gridCol w="1825726"/>
              </a:tblGrid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Employee No.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Grade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Step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Annualized Current Pay &amp; Benefits ($)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Vacancy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Annualized Cost with New Incumbents ($)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45123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150,391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150,391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106,499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106,499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55,741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55,741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86,695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81,200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45127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93,709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93,709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45128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97,883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81,200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45129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109,122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109,122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45130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54,898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54,898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96,515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81,200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98,685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98,685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12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98,365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98,365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107,606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107,606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93,299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93,299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96,201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96,201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45137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94,091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94,091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$1,439,701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$1,402,209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Retention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97.4%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6406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27.8: IT Department Payroll </a:t>
            </a:r>
            <a:r>
              <a:rPr lang="en-US" dirty="0" smtClean="0"/>
              <a:t>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439007"/>
              </p:ext>
            </p:extLst>
          </p:nvPr>
        </p:nvGraphicFramePr>
        <p:xfrm>
          <a:off x="1365341" y="1823015"/>
          <a:ext cx="9143995" cy="481223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49124"/>
                <a:gridCol w="1018340"/>
                <a:gridCol w="604762"/>
                <a:gridCol w="1232934"/>
                <a:gridCol w="749124"/>
                <a:gridCol w="749124"/>
                <a:gridCol w="749124"/>
                <a:gridCol w="795944"/>
                <a:gridCol w="749124"/>
                <a:gridCol w="749124"/>
                <a:gridCol w="997271"/>
              </a:tblGrid>
              <a:tr h="20624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Position Database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5838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Emp. no.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Last name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First name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Position title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Pay grade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Pay step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Next step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Length of service (years)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Anniv. month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Anniv. day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Hired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2919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57601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</a:rPr>
                        <a:t>Gottman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Leonard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Programmer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5/16/2013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57572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King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Craig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Programmer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4/13/2012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32109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57255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Peterson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Michael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Programmer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10/11/2011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2919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57171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Peyton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Russell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1/14/2005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57352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Russell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Jared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3/1/2010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57298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Stephens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Holly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9/17/2013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2919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57325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Williams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Keturah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3/1/2012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291908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57091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Wilson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Ronald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8/15/2012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57222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Programmer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321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Step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Monthly Wage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3,500.00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3,587.50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3,677.19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3,769.12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  <a:tr h="17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$  3,863.35 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12" marR="57112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93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096" y="0"/>
            <a:ext cx="10515600" cy="1325563"/>
          </a:xfrm>
        </p:spPr>
        <p:txBody>
          <a:bodyPr/>
          <a:lstStyle/>
          <a:p>
            <a:r>
              <a:rPr lang="en-US" dirty="0"/>
              <a:t>Table 27.1. Typical Pay Scale (Annual Pay in </a:t>
            </a:r>
            <a:r>
              <a:rPr lang="en-US" dirty="0" smtClean="0"/>
              <a:t>$)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818335"/>
              </p:ext>
            </p:extLst>
          </p:nvPr>
        </p:nvGraphicFramePr>
        <p:xfrm>
          <a:off x="788096" y="941196"/>
          <a:ext cx="10515600" cy="6169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9131"/>
                <a:gridCol w="2004273"/>
                <a:gridCol w="1871777"/>
                <a:gridCol w="1871777"/>
                <a:gridCol w="1871777"/>
                <a:gridCol w="1526865"/>
              </a:tblGrid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Step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Grade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27,000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27,675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28,367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29,076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29,803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29,160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29,889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30,636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31,402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32,187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31,493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32,280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33,087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33,914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34,762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34,012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34,863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35,734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36,627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37,543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36,733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37,652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38,593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39,558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40,547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39,672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40,664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41,680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42,722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43,790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42,846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43,917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45,015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46,140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47,294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46,273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47,430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48,616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49,831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51,077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49,975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51,224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52,505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53,818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55,163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53,973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55,322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56,706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58,123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59,576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58,291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59,748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61,242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62,773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64,342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12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62,954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64,528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66,141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67,795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69,490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13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67,991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69,690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71,433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73,218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75,049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14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73,430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75,266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77,147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79,076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81,053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15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79,304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81,287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83,319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85,402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87,537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16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85,649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87,790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89,985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92,234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94,540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17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92,500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94,813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97,183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99,613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102,103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18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99,900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102,398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104,958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107,582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110,271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19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107,893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110,590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113,355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116,188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119,093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20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116,524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119,437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122,423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</a:rPr>
                        <a:t>125,484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</a:rPr>
                        <a:t>128,621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14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7651"/>
            <a:ext cx="10515600" cy="1325563"/>
          </a:xfrm>
        </p:spPr>
        <p:txBody>
          <a:bodyPr/>
          <a:lstStyle/>
          <a:p>
            <a:r>
              <a:rPr lang="en-US" dirty="0"/>
              <a:t>Table 27.2. Appropriate Hours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88889"/>
              </p:ext>
            </p:extLst>
          </p:nvPr>
        </p:nvGraphicFramePr>
        <p:xfrm>
          <a:off x="1678487" y="2671656"/>
          <a:ext cx="8379912" cy="219456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2750756"/>
                <a:gridCol w="2872019"/>
                <a:gridCol w="2757137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>
                          <a:effectLst/>
                        </a:rPr>
                        <a:t>Hours Worked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>
                          <a:effectLst/>
                        </a:rPr>
                        <a:t>Before Step Increase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>
                          <a:effectLst/>
                        </a:rPr>
                        <a:t>After Step Increase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>
                          <a:effectLst/>
                        </a:rPr>
                        <a:t>Before COLA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R</a:t>
                      </a:r>
                      <a:r>
                        <a:rPr lang="en-US" sz="2400" baseline="-25000" dirty="0" err="1">
                          <a:effectLst/>
                        </a:rPr>
                        <a:t>original</a:t>
                      </a:r>
                      <a:r>
                        <a:rPr lang="en-US" sz="2400" dirty="0">
                          <a:effectLst/>
                        </a:rPr>
                        <a:t>, H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>
                          <a:effectLst/>
                        </a:rPr>
                        <a:t>R</a:t>
                      </a:r>
                      <a:r>
                        <a:rPr lang="en-US" sz="2400" baseline="-25000">
                          <a:effectLst/>
                        </a:rPr>
                        <a:t>step</a:t>
                      </a:r>
                      <a:r>
                        <a:rPr lang="en-US" sz="2400">
                          <a:effectLst/>
                        </a:rPr>
                        <a:t>, H</a:t>
                      </a:r>
                      <a:r>
                        <a:rPr lang="en-US" sz="2400" baseline="-25000">
                          <a:effectLst/>
                        </a:rPr>
                        <a:t>3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>
                          <a:effectLst/>
                        </a:rPr>
                        <a:t>After COLA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>
                          <a:effectLst/>
                        </a:rPr>
                        <a:t>R</a:t>
                      </a:r>
                      <a:r>
                        <a:rPr lang="en-US" sz="2400" baseline="-25000" dirty="0">
                          <a:effectLst/>
                        </a:rPr>
                        <a:t>COLA</a:t>
                      </a:r>
                      <a:r>
                        <a:rPr lang="en-US" sz="2400" dirty="0">
                          <a:effectLst/>
                        </a:rPr>
                        <a:t>, H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tabLst>
                          <a:tab pos="685800" algn="l"/>
                          <a:tab pos="2057400" algn="l"/>
                          <a:tab pos="3657600" algn="l"/>
                          <a:tab pos="3771900" algn="l"/>
                          <a:tab pos="508635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R</a:t>
                      </a:r>
                      <a:r>
                        <a:rPr lang="en-US" sz="2400" baseline="-25000" dirty="0" err="1">
                          <a:effectLst/>
                        </a:rPr>
                        <a:t>COLA+step</a:t>
                      </a:r>
                      <a:r>
                        <a:rPr lang="en-US" sz="2400" dirty="0">
                          <a:effectLst/>
                        </a:rPr>
                        <a:t>, H</a:t>
                      </a:r>
                      <a:r>
                        <a:rPr lang="en-US" sz="2400" baseline="-25000" dirty="0">
                          <a:effectLst/>
                        </a:rPr>
                        <a:t>4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982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Rate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8307" y="1825625"/>
                <a:ext cx="11536471" cy="4351338"/>
              </a:xfrm>
            </p:spPr>
            <p:txBody>
              <a:bodyPr/>
              <a:lstStyle/>
              <a:p>
                <a:pPr marL="0" indent="0">
                  <a:lnSpc>
                    <a:spcPct val="20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𝐵𝑎𝑠𝑒</m:t>
                      </m:r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original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COLA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step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COLA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step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lvl="1" indent="0">
                  <a:lnSpc>
                    <a:spcPct val="20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𝑂𝑣𝑒𝑟𝑡𝑖𝑚𝑒</m:t>
                    </m:r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original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×1.5</m:t>
                    </m:r>
                    <m:r>
                      <a:rPr lang="en-US" sz="28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COLA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×1.5×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step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×1.5×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COLA</m:t>
                        </m:r>
                        <m: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step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×1.5</m:t>
                    </m:r>
                  </m:oMath>
                </a14:m>
                <a:endParaRPr lang="en-US" sz="2800" dirty="0"/>
              </a:p>
              <a:p>
                <a:pPr marL="0" indent="0">
                  <a:lnSpc>
                    <a:spcPct val="20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8307" y="1825625"/>
                <a:ext cx="11536471" cy="435133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3861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4800" i="1">
                          <a:latin typeface="Cambria Math" panose="02040503050406030204" pitchFamily="18" charset="0"/>
                        </a:rPr>
                        <m:t>𝐼𝑛𝑖𝑡𝑎𝑙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800" i="1">
                          <a:latin typeface="Cambria Math" panose="02040503050406030204" pitchFamily="18" charset="0"/>
                        </a:rPr>
                        <m:t>𝑃𝑎𝑦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800" i="1">
                          <a:latin typeface="Cambria Math" panose="02040503050406030204" pitchFamily="18" charset="0"/>
                        </a:rPr>
                        <m:t>𝐵𝑎𝑠𝑒</m:t>
                      </m:r>
                      <m:r>
                        <a:rPr lang="en-US" sz="48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4800" i="1">
                          <a:latin typeface="Cambria Math" panose="02040503050406030204" pitchFamily="18" charset="0"/>
                        </a:rPr>
                        <m:t>𝑂𝑣𝑒𝑟𝑡𝑖𝑚𝑒</m:t>
                      </m:r>
                    </m:oMath>
                  </m:oMathPara>
                </a14:m>
                <a:endParaRPr lang="en-US" sz="480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9536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 smtClean="0"/>
              <a:t>Pay = Base + Overtime + Longevity + Efficiency + Performance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946267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𝐵𝑒𝑛𝑒𝑓𝑖𝑡𝑠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= </m:t>
                      </m:r>
                    </m:oMath>
                  </m:oMathPara>
                </a14:m>
                <a:endParaRPr lang="en-US" sz="3200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𝐻𝑒𝑎𝑙𝑡h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FICA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×(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𝑙𝑒𝑠𝑠𝑒𝑟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𝑃𝑎𝑦</m:t>
                          </m:r>
                          <m:r>
                            <a:rPr lang="en-US" sz="320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𝐹𝐼𝐶𝐴</m:t>
                          </m:r>
                          <m:r>
                            <a:rPr lang="en-US" sz="32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𝑀𝑎𝑥</m:t>
                          </m:r>
                        </m:e>
                      </m:d>
                      <m:r>
                        <a:rPr lang="en-US" sz="3200">
                          <a:latin typeface="Cambria Math" panose="02040503050406030204" pitchFamily="18" charset="0"/>
                        </a:rPr>
                        <m:t>) +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𝑃𝑎𝑦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×(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HI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WC</m:t>
                          </m:r>
                          <m:r>
                            <a:rPr lang="en-US" sz="32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UI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Ret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Other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6813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27.3 Hypothetical Payroll System</a:t>
            </a:r>
            <a:br>
              <a:rPr lang="en-US" b="1" dirty="0"/>
            </a:br>
            <a:r>
              <a:rPr lang="en-US" b="1" dirty="0" smtClean="0"/>
              <a:t>(left side of table)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874764"/>
              </p:ext>
            </p:extLst>
          </p:nvPr>
        </p:nvGraphicFramePr>
        <p:xfrm>
          <a:off x="838200" y="1532061"/>
          <a:ext cx="10477500" cy="532790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30458"/>
                <a:gridCol w="1072859"/>
                <a:gridCol w="923344"/>
                <a:gridCol w="1712010"/>
                <a:gridCol w="844592"/>
                <a:gridCol w="661977"/>
                <a:gridCol w="661977"/>
                <a:gridCol w="1004379"/>
                <a:gridCol w="867418"/>
                <a:gridCol w="902800"/>
                <a:gridCol w="1095686"/>
              </a:tblGrid>
              <a:tr h="238125">
                <a:tc grid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Information basis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819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Emp. No.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Last name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First name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Position title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Pay grade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Pay step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Next step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Length of service (years)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Anniv. month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Anniv. day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Hired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Stone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Melinda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Supervisor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9/15/2005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Delrico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Jose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Team Leader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7/22/2013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Shaft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George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Office Assistant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3/1/2009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Vacant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Mayes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Angie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5/16/2014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Othman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Jerry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6/13/2012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45129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Bierns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William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Team Leader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5/7/1999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Thorndike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Melvin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Office Assistant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3/24/2009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Hagar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Nancy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1/11/2011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Kaplan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Linda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1/14/2009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Takei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Ralph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3/1/2010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Perez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Javier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Team Leader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2/5/2010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Mead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Florence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6/17/2013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Wolff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Dena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3/1/2012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7145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45137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Wilson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Michael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Technician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3/15/2012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624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1734</Words>
  <Application>Microsoft Office PowerPoint</Application>
  <PresentationFormat>Widescreen</PresentationFormat>
  <Paragraphs>1097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Times New Roman</vt:lpstr>
      <vt:lpstr>Office Theme</vt:lpstr>
      <vt:lpstr>Budget Tools 2nd Ed.</vt:lpstr>
      <vt:lpstr>Learning Objectives: </vt:lpstr>
      <vt:lpstr>Table 27.1. Typical Pay Scale (Annual Pay in $)</vt:lpstr>
      <vt:lpstr>Table 27.2. Appropriate Hours </vt:lpstr>
      <vt:lpstr>Base Rate</vt:lpstr>
      <vt:lpstr>PowerPoint Presentation</vt:lpstr>
      <vt:lpstr>PowerPoint Presentation</vt:lpstr>
      <vt:lpstr>Benefits</vt:lpstr>
      <vt:lpstr>Table 27.3 Hypothetical Payroll System (left side of table)</vt:lpstr>
      <vt:lpstr>Table 27.3 Hypothetical Payroll System (right side of table)</vt:lpstr>
      <vt:lpstr>PowerPoint Presentation</vt:lpstr>
      <vt:lpstr>PowerPoint Presentation</vt:lpstr>
      <vt:lpstr>Table 27.4 Performance Pay</vt:lpstr>
      <vt:lpstr>Table 27.5 Expected Pay (left side of table)</vt:lpstr>
      <vt:lpstr>Table 27.5 Expected Pay (right side of table)</vt:lpstr>
      <vt:lpstr>Monthly</vt:lpstr>
      <vt:lpstr>Bi-Weekly</vt:lpstr>
      <vt:lpstr>Weekly</vt:lpstr>
      <vt:lpstr>Vacancy</vt:lpstr>
      <vt:lpstr>Filled</vt:lpstr>
      <vt:lpstr>Table 27.6 Weighted Vacancy Rate</vt:lpstr>
      <vt:lpstr>Retention</vt:lpstr>
      <vt:lpstr>Turnover</vt:lpstr>
      <vt:lpstr>Table 27.7 Calculation of Retention and Turnover</vt:lpstr>
      <vt:lpstr>Table 27.8: IT Department Payroll Data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18</cp:revision>
  <dcterms:created xsi:type="dcterms:W3CDTF">2014-08-08T22:51:06Z</dcterms:created>
  <dcterms:modified xsi:type="dcterms:W3CDTF">2014-08-11T01:11:47Z</dcterms:modified>
</cp:coreProperties>
</file>